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81" r:id="rId5"/>
    <p:sldId id="284" r:id="rId6"/>
    <p:sldId id="280" r:id="rId7"/>
    <p:sldId id="261" r:id="rId8"/>
    <p:sldId id="279" r:id="rId9"/>
    <p:sldId id="293" r:id="rId10"/>
    <p:sldId id="277" r:id="rId11"/>
    <p:sldId id="282" r:id="rId12"/>
    <p:sldId id="29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85" autoAdjust="0"/>
    <p:restoredTop sz="94879" autoAdjust="0"/>
  </p:normalViewPr>
  <p:slideViewPr>
    <p:cSldViewPr snapToGrid="0">
      <p:cViewPr varScale="1">
        <p:scale>
          <a:sx n="78" d="100"/>
          <a:sy n="78" d="100"/>
        </p:scale>
        <p:origin x="782" y="67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4780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aidangeti2005@gmail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BE24CA9-FAFB-4AE2-D931-F5B028687806}"/>
              </a:ext>
            </a:extLst>
          </p:cNvPr>
          <p:cNvSpPr txBox="1"/>
          <p:nvPr/>
        </p:nvSpPr>
        <p:spPr>
          <a:xfrm>
            <a:off x="619433" y="786580"/>
            <a:ext cx="1070732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STUDENT DETAILS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b="1" dirty="0">
                <a:solidFill>
                  <a:schemeClr val="bg1"/>
                </a:solidFill>
              </a:rPr>
              <a:t>NAME: DANGETI SRI NAGA DURGA SAI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Skills build Email id : </a:t>
            </a:r>
            <a:r>
              <a:rPr lang="en-US" sz="2800" b="1" dirty="0">
                <a:solidFill>
                  <a:srgbClr val="FF00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saidangeti2005@gmail.com</a:t>
            </a:r>
            <a:endParaRPr lang="en-US" sz="2800" b="1" dirty="0">
              <a:solidFill>
                <a:srgbClr val="FF0000"/>
              </a:solidFill>
            </a:endParaRPr>
          </a:p>
          <a:p>
            <a:r>
              <a:rPr lang="en-IN" sz="2800" b="1" dirty="0">
                <a:solidFill>
                  <a:schemeClr val="bg1"/>
                </a:solidFill>
              </a:rPr>
              <a:t>College Name : KAKINADA INSTITUTE OF ENGINEERING AND   				      TECHNOLOGY, KORANGI</a:t>
            </a:r>
          </a:p>
          <a:p>
            <a:r>
              <a:rPr lang="en-IN" sz="2800" b="1" dirty="0">
                <a:solidFill>
                  <a:schemeClr val="bg1"/>
                </a:solidFill>
              </a:rPr>
              <a:t>College state :  ANDHRAPRADESH</a:t>
            </a:r>
          </a:p>
          <a:p>
            <a:r>
              <a:rPr lang="en-IN" sz="2800" b="1" dirty="0">
                <a:solidFill>
                  <a:schemeClr val="bg1"/>
                </a:solidFill>
              </a:rPr>
              <a:t>Internship domain </a:t>
            </a:r>
          </a:p>
          <a:p>
            <a:r>
              <a:rPr lang="en-IN" sz="2800" b="1" dirty="0">
                <a:solidFill>
                  <a:schemeClr val="bg1"/>
                </a:solidFill>
              </a:rPr>
              <a:t>and internship start and end date :  Cyber security Using Kali </a:t>
            </a:r>
            <a:r>
              <a:rPr lang="en-IN" sz="2800" b="1" dirty="0" err="1">
                <a:solidFill>
                  <a:schemeClr val="bg1"/>
                </a:solidFill>
              </a:rPr>
              <a:t>linux</a:t>
            </a:r>
            <a:r>
              <a:rPr lang="en-IN" sz="2800" b="1" dirty="0">
                <a:solidFill>
                  <a:schemeClr val="bg1"/>
                </a:solidFill>
              </a:rPr>
              <a:t> / </a:t>
            </a:r>
          </a:p>
          <a:p>
            <a:r>
              <a:rPr lang="en-IN" sz="2800" b="1" dirty="0">
                <a:solidFill>
                  <a:schemeClr val="bg1"/>
                </a:solidFill>
              </a:rPr>
              <a:t>					         3 June 2024 to 12 July 2024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 fontScale="85000" lnSpcReduction="20000"/>
          </a:bodyPr>
          <a:lstStyle/>
          <a:p>
            <a:pPr marL="457200" lvl="0" indent="-355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Times New Roman"/>
              <a:buAutoNum type="arabicPeriod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PROJECT OVERVIEW</a:t>
            </a:r>
          </a:p>
          <a:p>
            <a:pPr marL="457200" lvl="0" indent="-355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Times New Roman"/>
              <a:buAutoNum type="arabicPeriod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SOFTWARE AND TOOLS SELECTION</a:t>
            </a:r>
          </a:p>
          <a:p>
            <a:pPr marL="457200" lvl="0" indent="-355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Times New Roman"/>
              <a:buAutoNum type="arabicPeriod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WHO ARE THE END USERS OF THIS PROJECT?</a:t>
            </a:r>
          </a:p>
          <a:p>
            <a:pPr marL="457200" lvl="0" indent="-355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Times New Roman"/>
              <a:buAutoNum type="arabicPeriod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YOUR SOLUTION AND ITS VALUE PROPOSITION</a:t>
            </a:r>
          </a:p>
          <a:p>
            <a:pPr marL="457200" lvl="0" indent="-355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Times New Roman"/>
              <a:buAutoNum type="arabicPeriod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HOW DID YOU CUSTOMIZE THE PROJECT AND MAKE IT YOUR OWN</a:t>
            </a:r>
          </a:p>
          <a:p>
            <a:pPr marL="457200" lvl="0" indent="-355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Times New Roman"/>
              <a:buAutoNum type="arabicPeriod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MODELLING</a:t>
            </a:r>
          </a:p>
          <a:p>
            <a:pPr marL="457200" lvl="0" indent="-355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Times New Roman"/>
              <a:buAutoNum type="arabicPeriod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RESULTS</a:t>
            </a:r>
          </a:p>
          <a:p>
            <a:pPr marL="457200" lvl="0" indent="-355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Times New Roman"/>
              <a:buAutoNum type="arabicPeriod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LINKS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E4C019-565D-97A4-FB80-59FAEBE50F3F}"/>
              </a:ext>
            </a:extLst>
          </p:cNvPr>
          <p:cNvSpPr txBox="1"/>
          <p:nvPr/>
        </p:nvSpPr>
        <p:spPr>
          <a:xfrm>
            <a:off x="898070" y="2237015"/>
            <a:ext cx="10140043" cy="3876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5080" lvl="0" indent="-355600" algn="just" rtl="0">
              <a:lnSpc>
                <a:spcPct val="1106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project implements a steganography technique to securely hide and reveal secret within an image  using the RGB color mechanism and a key based XOR operation for encryption. Steganography allows  for concealing messages within non-secret text or data, ensuring secure communication by embedding  sensitive information within an image in a way that is imperceptible to unauthorized viewers.</a:t>
            </a:r>
          </a:p>
          <a:p>
            <a:pPr marL="457200" marR="5080" lvl="0" indent="-355600" algn="just" rtl="0">
              <a:lnSpc>
                <a:spcPct val="1106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Encoding: Secret text is hidden within the image’s pixel values using the LSB method, with additional security provided by XOR the text characters with a user-provided security key.</a:t>
            </a:r>
          </a:p>
          <a:p>
            <a:pPr marL="457200" marR="0" lvl="0" indent="-355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Pixel Manipulation: The encoded text is distributed across the image’s pixels, maintaining the visual integrity of the image while embedding the hidden message.</a:t>
            </a:r>
          </a:p>
          <a:p>
            <a:pPr marL="457200" marR="0" lvl="0" indent="-355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Text Decoding: The project includes functionality to decrypt and retrieve the hidden text from the image using the correct security key, ensuring that only authorized users can access the information.</a:t>
            </a:r>
          </a:p>
          <a:p>
            <a:pPr marL="457200" marR="0" lvl="0" indent="-355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project demonstrates a practical application of steganography for secure communication,  embedding and retrieving secret messages within images in a secure and efficient manner.</a:t>
            </a: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734F9C-E415-9E59-7566-FB088FB41941}"/>
              </a:ext>
            </a:extLst>
          </p:cNvPr>
          <p:cNvSpPr txBox="1"/>
          <p:nvPr/>
        </p:nvSpPr>
        <p:spPr>
          <a:xfrm>
            <a:off x="1322614" y="881743"/>
            <a:ext cx="4147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PROJECT OVER VIEW</a:t>
            </a:r>
            <a:endParaRPr lang="en-IN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WHO ARE THE END USERS OF THIS PROJECT ?</a:t>
            </a:r>
            <a:endParaRPr lang="en-US" dirty="0"/>
          </a:p>
        </p:txBody>
      </p:sp>
      <p:pic>
        <p:nvPicPr>
          <p:cNvPr id="20" name="Picture Placeholder 7" descr="A person talking to another person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lvl="0" indent="-127000" algn="l" rtl="0">
              <a:spcBef>
                <a:spcPts val="0"/>
              </a:spcBef>
              <a:spcAft>
                <a:spcPts val="0"/>
              </a:spcAft>
              <a:buClr>
                <a:srgbClr val="B3FFFF"/>
              </a:buClr>
              <a:buSzPts val="2000"/>
              <a:buChar char="•"/>
            </a:pPr>
            <a:r>
              <a:rPr lang="en-US" sz="1800" b="1" dirty="0">
                <a:latin typeface="Times New Roman"/>
                <a:ea typeface="Times New Roman"/>
                <a:cs typeface="Times New Roman"/>
                <a:sym typeface="Times New Roman"/>
              </a:rPr>
              <a:t>General Users:</a:t>
            </a: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 Everyday individuals who use steganography tools to hide sensitive information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 within digital media (like images, audio files, or videos) for privacy or security reasons.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-127000" algn="l" rtl="0">
              <a:spcBef>
                <a:spcPts val="0"/>
              </a:spcBef>
              <a:spcAft>
                <a:spcPts val="0"/>
              </a:spcAft>
              <a:buClr>
                <a:srgbClr val="B3FFFF"/>
              </a:buClr>
              <a:buSzPts val="2000"/>
              <a:buChar char="•"/>
            </a:pPr>
            <a:r>
              <a:rPr lang="en-US" sz="1800" b="1" dirty="0">
                <a:latin typeface="Times New Roman"/>
                <a:ea typeface="Times New Roman"/>
                <a:cs typeface="Times New Roman"/>
                <a:sym typeface="Times New Roman"/>
              </a:rPr>
              <a:t>Law Enforcement and Intelligence Agencies:</a:t>
            </a: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 These entities may use steganography detection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 tools to uncover hidden messages or data during investigations.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-127000" algn="l" rtl="0">
              <a:spcBef>
                <a:spcPts val="0"/>
              </a:spcBef>
              <a:spcAft>
                <a:spcPts val="0"/>
              </a:spcAft>
              <a:buClr>
                <a:srgbClr val="B3FFFF"/>
              </a:buClr>
              <a:buSzPts val="2000"/>
              <a:buChar char="•"/>
            </a:pPr>
            <a:r>
              <a:rPr lang="en-US" sz="1800" b="1" dirty="0">
                <a:latin typeface="Times New Roman"/>
                <a:ea typeface="Times New Roman"/>
                <a:cs typeface="Times New Roman"/>
                <a:sym typeface="Times New Roman"/>
              </a:rPr>
              <a:t>Military Personnel:</a:t>
            </a: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 Military applications may involve embedding secret messages in images or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 other media for secure communication.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-127000" algn="l" rtl="0">
              <a:spcBef>
                <a:spcPts val="0"/>
              </a:spcBef>
              <a:spcAft>
                <a:spcPts val="0"/>
              </a:spcAft>
              <a:buClr>
                <a:srgbClr val="B3FFFF"/>
              </a:buClr>
              <a:buSzPts val="2000"/>
              <a:buChar char="•"/>
            </a:pPr>
            <a:r>
              <a:rPr lang="en-US" sz="1800" b="1" dirty="0">
                <a:latin typeface="Times New Roman"/>
                <a:ea typeface="Times New Roman"/>
                <a:cs typeface="Times New Roman"/>
                <a:sym typeface="Times New Roman"/>
              </a:rPr>
              <a:t>Security Experts:</a:t>
            </a: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 Cybersecurity professionals might utilize steganography tools to test network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 defenses or to secure data transmission.</a:t>
            </a: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YOUR SOLUTION AND ITS VALUE PROPOSITION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1868129"/>
            <a:ext cx="8354962" cy="4293841"/>
          </a:xfrm>
          <a:noFill/>
        </p:spPr>
        <p:txBody>
          <a:bodyPr>
            <a:normAutofit/>
          </a:bodyPr>
          <a:lstStyle/>
          <a:p>
            <a:pPr marL="457200" marR="0" lvl="0" indent="-355600" algn="just" rtl="0">
              <a:lnSpc>
                <a:spcPct val="100000"/>
              </a:lnSpc>
              <a:spcBef>
                <a:spcPts val="845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Steganography is the basic concept to hide the data inside other data.</a:t>
            </a:r>
          </a:p>
          <a:p>
            <a:pPr marL="457200" marR="0" lvl="0" indent="-355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In this project RGB Mechanism is used for pixel manipulation.</a:t>
            </a:r>
          </a:p>
          <a:p>
            <a:pPr marL="457200" marR="0" lvl="0" indent="-355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XOR operation is used for encryption and decryption of the test inside the image.</a:t>
            </a:r>
          </a:p>
          <a:p>
            <a:pPr marL="457200" marR="0" lvl="0" indent="-355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The project reads an image and hides the secret text within the pixel values using the least  significant bits (LSB) method.</a:t>
            </a:r>
          </a:p>
          <a:p>
            <a:pPr marL="457200" marR="0" lvl="0" indent="-355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For security purpose that means to avoid unauthorized users taking the advantage of the  message, a secret key used to hide and unhide the data.</a:t>
            </a:r>
          </a:p>
          <a:p>
            <a:pPr marL="457200" marR="0" lvl="0" indent="-355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Finally, By using this project we can hide the data inside an image using secret key and for unhide the message secret is used.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HOW DID YOU CUSTOMIZE THE PROJECT AND MAKE IT YOUR OWN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1868129"/>
            <a:ext cx="8354962" cy="4293841"/>
          </a:xfrm>
          <a:noFill/>
        </p:spPr>
        <p:txBody>
          <a:bodyPr>
            <a:norm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Times New Roman"/>
                <a:ea typeface="Times New Roman"/>
                <a:cs typeface="Times New Roman"/>
                <a:sym typeface="Times New Roman"/>
              </a:rPr>
              <a:t>USER INTERFACE DESIGN</a:t>
            </a: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lang="en-US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•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The user interface (UI) was customized to ensure ease of use and intuitive interaction.</a:t>
            </a:r>
            <a:endParaRPr lang="en-US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Times New Roman"/>
                <a:ea typeface="Times New Roman"/>
                <a:cs typeface="Times New Roman"/>
                <a:sym typeface="Times New Roman"/>
              </a:rPr>
              <a:t>INTEGRATION OF ADDITIONAL FEATURES</a:t>
            </a: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lang="en-US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•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Additional functionalities were integrated to extend the utility of the application beyond basic steganographic operations.</a:t>
            </a:r>
            <a:endParaRPr lang="en-US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Times New Roman"/>
                <a:ea typeface="Times New Roman"/>
                <a:cs typeface="Times New Roman"/>
                <a:sym typeface="Times New Roman"/>
              </a:rPr>
              <a:t>TESTING AND VALIDATION PROCEDURES</a:t>
            </a: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lang="en-US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•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Rigorous testing procedures were customized to validate the accuracy and reliability of the steganographic techniques employed.</a:t>
            </a:r>
            <a:endParaRPr lang="en-US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Times New Roman"/>
                <a:ea typeface="Times New Roman"/>
                <a:cs typeface="Times New Roman"/>
                <a:sym typeface="Times New Roman"/>
              </a:rPr>
              <a:t>DOCUMENTATION AND REPORTING</a:t>
            </a: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lang="en-US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•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Detailed documentation was customized to provide comprehensive insights into the project’s development process.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350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6" y="570270"/>
            <a:ext cx="6056672" cy="791103"/>
          </a:xfrm>
          <a:noFill/>
        </p:spPr>
        <p:txBody>
          <a:bodyPr anchor="b"/>
          <a:lstStyle/>
          <a:p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MODELLING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9095" y="1657296"/>
            <a:ext cx="6656439" cy="390490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318770" marR="0" lvl="0" indent="-30670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50"/>
              <a:buFont typeface="Times New Roman"/>
              <a:buChar char="●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Step 1: Importing some libraries like cv2 and </a:t>
            </a:r>
            <a:r>
              <a:rPr lang="en-US" sz="1800" dirty="0" err="1">
                <a:latin typeface="Times New Roman"/>
                <a:ea typeface="Times New Roman"/>
                <a:cs typeface="Times New Roman"/>
                <a:sym typeface="Times New Roman"/>
              </a:rPr>
              <a:t>os</a:t>
            </a: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 for accessing relevant concept into code.</a:t>
            </a:r>
          </a:p>
          <a:p>
            <a:pPr marL="318770" marR="0" lvl="0" indent="-306705" algn="l" rtl="0">
              <a:lnSpc>
                <a:spcPct val="100000"/>
              </a:lnSpc>
              <a:spcBef>
                <a:spcPts val="1355"/>
              </a:spcBef>
              <a:spcAft>
                <a:spcPts val="0"/>
              </a:spcAft>
              <a:buClr>
                <a:schemeClr val="lt1"/>
              </a:buClr>
              <a:buSzPts val="1850"/>
              <a:buFont typeface="Times New Roman"/>
              <a:buChar char="●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Step 2: After converting the text into their ascii values then that ascii values are stored in variable.</a:t>
            </a:r>
          </a:p>
          <a:p>
            <a:pPr marL="318770" marR="0" lvl="0" indent="-306705" algn="l" rtl="0">
              <a:lnSpc>
                <a:spcPct val="100000"/>
              </a:lnSpc>
              <a:spcBef>
                <a:spcPts val="1355"/>
              </a:spcBef>
              <a:spcAft>
                <a:spcPts val="0"/>
              </a:spcAft>
              <a:buClr>
                <a:schemeClr val="lt1"/>
              </a:buClr>
              <a:buSzPts val="1850"/>
              <a:buFont typeface="Times New Roman"/>
              <a:buChar char="●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Step 3: Read the image from it’s path and hiding the image using XOR operation , RGB    </a:t>
            </a:r>
          </a:p>
          <a:p>
            <a:pPr marL="457200" marR="0" lvl="0" indent="0" algn="l" rtl="0">
              <a:lnSpc>
                <a:spcPct val="100000"/>
              </a:lnSpc>
              <a:spcBef>
                <a:spcPts val="1355"/>
              </a:spcBef>
              <a:spcAft>
                <a:spcPts val="0"/>
              </a:spcAft>
              <a:buNone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          mechanism</a:t>
            </a:r>
          </a:p>
          <a:p>
            <a:pPr marL="318770" marR="0" lvl="0" indent="-306705" algn="l" rtl="0">
              <a:lnSpc>
                <a:spcPct val="100000"/>
              </a:lnSpc>
              <a:spcBef>
                <a:spcPts val="1280"/>
              </a:spcBef>
              <a:spcAft>
                <a:spcPts val="0"/>
              </a:spcAft>
              <a:buClr>
                <a:schemeClr val="lt1"/>
              </a:buClr>
              <a:buSzPts val="1850"/>
              <a:buFont typeface="Times New Roman"/>
              <a:buChar char="●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Step 4: A secret is created to avoid unauthorized users.</a:t>
            </a:r>
          </a:p>
          <a:p>
            <a:pPr marL="318770" marR="0" lvl="0" indent="-306705" algn="l" rtl="0">
              <a:lnSpc>
                <a:spcPct val="100000"/>
              </a:lnSpc>
              <a:spcBef>
                <a:spcPts val="1355"/>
              </a:spcBef>
              <a:spcAft>
                <a:spcPts val="0"/>
              </a:spcAft>
              <a:buClr>
                <a:schemeClr val="lt1"/>
              </a:buClr>
              <a:buSzPts val="1850"/>
              <a:buFont typeface="Times New Roman"/>
              <a:buChar char="●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Step 5: To unhide the image user wants to enter the secret key.</a:t>
            </a:r>
          </a:p>
          <a:p>
            <a:pPr marL="318770" marR="0" lvl="0" indent="-306705" algn="l" rtl="0">
              <a:lnSpc>
                <a:spcPct val="100000"/>
              </a:lnSpc>
              <a:spcBef>
                <a:spcPts val="1355"/>
              </a:spcBef>
              <a:spcAft>
                <a:spcPts val="0"/>
              </a:spcAft>
              <a:buClr>
                <a:schemeClr val="lt1"/>
              </a:buClr>
              <a:buSzPts val="1850"/>
              <a:buFont typeface="Times New Roman"/>
              <a:buChar char="●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Step 6: Finally, user can able to see the secret message.</a:t>
            </a:r>
          </a:p>
        </p:txBody>
      </p:sp>
      <p:pic>
        <p:nvPicPr>
          <p:cNvPr id="15" name="Picture Placeholder 5" descr="A person looking at blueprints on a brick wall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157" r="27157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dirty="0"/>
              <a:t>LINKS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2527911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2527911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0342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in32_SL_V16" id="{C08B0D31-9878-4B86-9AA2-489D9D63805D}" vid="{DECC9CCA-8386-4D88-B03D-E024FA4FDFC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Custom</Template>
  <TotalTime>90</TotalTime>
  <Words>711</Words>
  <Application>Microsoft Office PowerPoint</Application>
  <PresentationFormat>Widescreen</PresentationFormat>
  <Paragraphs>68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Aptos</vt:lpstr>
      <vt:lpstr>Arial</vt:lpstr>
      <vt:lpstr>Calibri</vt:lpstr>
      <vt:lpstr>Calibri Light</vt:lpstr>
      <vt:lpstr>Times New Roman</vt:lpstr>
      <vt:lpstr>Wingdings</vt:lpstr>
      <vt:lpstr>Custom</vt:lpstr>
      <vt:lpstr>PowerPoint Presentation</vt:lpstr>
      <vt:lpstr>AGENDA</vt:lpstr>
      <vt:lpstr>PowerPoint Presentation</vt:lpstr>
      <vt:lpstr>WHO ARE THE END USERS OF THIS PROJECT ?</vt:lpstr>
      <vt:lpstr>YOUR SOLUTION AND ITS VALUE PROPOSITION</vt:lpstr>
      <vt:lpstr>HOW DID YOU CUSTOMIZE THE PROJECT AND MAKE IT YOUR OWN</vt:lpstr>
      <vt:lpstr>MODELLING</vt:lpstr>
      <vt:lpstr>LINKS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PRESENTATION</dc:title>
  <cp:lastModifiedBy>SAI DANGETI</cp:lastModifiedBy>
  <cp:revision>1</cp:revision>
  <dcterms:created xsi:type="dcterms:W3CDTF">2024-02-14T18:56:44Z</dcterms:created>
  <dcterms:modified xsi:type="dcterms:W3CDTF">2024-07-15T05:27:16Z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